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8" r:id="rId1"/>
  </p:sldMasterIdLst>
  <p:notesMasterIdLst>
    <p:notesMasterId r:id="rId17"/>
  </p:notesMasterIdLst>
  <p:sldIdLst>
    <p:sldId id="256" r:id="rId2"/>
    <p:sldId id="281" r:id="rId3"/>
    <p:sldId id="268" r:id="rId4"/>
    <p:sldId id="273" r:id="rId5"/>
    <p:sldId id="280" r:id="rId6"/>
    <p:sldId id="274" r:id="rId7"/>
    <p:sldId id="275" r:id="rId8"/>
    <p:sldId id="287" r:id="rId9"/>
    <p:sldId id="288" r:id="rId10"/>
    <p:sldId id="283" r:id="rId11"/>
    <p:sldId id="284" r:id="rId12"/>
    <p:sldId id="285" r:id="rId13"/>
    <p:sldId id="289" r:id="rId14"/>
    <p:sldId id="286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101"/>
    <a:srgbClr val="08C2AC"/>
    <a:srgbClr val="F11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DAB27-27D0-4D5D-B0A5-0A22F8091B26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25B22-868E-4667-B190-F1BBAF4B3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7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40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7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17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2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04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6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7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4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7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31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68EAAFB-2DA5-4DA4-96A5-B9DBCA1F80C9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B744653-E52D-4F61-8B6D-76123CDE3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79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rJT2hUMgRmS8iAVzdLZSwNbJISnS50pX/vQ2Op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ovenapp.io/view/rJT2hUMgRmS8iAVzdLZSwNbJISnS50pX/vQ2O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venapp.io/view/rJT2hUMgRmS8iAVzdLZSwNbJISnS50pX/vQ2O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spc="-15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400" spc="-150" dirty="0" smtClean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400" b="1" spc="-15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인간 컴퓨터 상호작용</a:t>
            </a:r>
            <a:r>
              <a:rPr lang="en-US" altLang="ko-KR" sz="4400" b="1" spc="-15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400" b="1" spc="-15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400" b="1" spc="-15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기말 </a:t>
            </a:r>
            <a:r>
              <a:rPr lang="en-US" altLang="ko-KR" sz="4400" b="1" spc="-150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pROJECT</a:t>
            </a:r>
            <a:r>
              <a:rPr lang="ko-KR" altLang="en-US" sz="4400" b="1" spc="-150" dirty="0">
                <a:ln w="1905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ko-KR" altLang="en-US" sz="4400" b="1" spc="-150" dirty="0">
                <a:ln w="19050">
                  <a:solidFill>
                    <a:schemeClr val="tx1"/>
                  </a:solidFill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ko-KR" altLang="en-US" sz="4400" spc="-15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201721574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이찬호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전제사항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3.1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20000" y="1143000"/>
            <a:ext cx="1116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본 프로젝트의 범위는 </a:t>
            </a:r>
            <a:r>
              <a:rPr lang="ko-KR" altLang="ko-KR" b="1" dirty="0"/>
              <a:t>스마트폰</a:t>
            </a:r>
            <a:r>
              <a:rPr lang="ko-KR" altLang="ko-KR" dirty="0"/>
              <a:t>만 해당된다</a:t>
            </a:r>
            <a:r>
              <a:rPr lang="en-US" altLang="ko-KR" dirty="0"/>
              <a:t>. </a:t>
            </a:r>
            <a:r>
              <a:rPr lang="ko-KR" altLang="ko-KR" dirty="0"/>
              <a:t>컴퓨터로 해당 웹사이트를 사용했을 경우는 이번 프로젝트에 포함하지 않는다</a:t>
            </a:r>
            <a:r>
              <a:rPr lang="en-US" altLang="ko-KR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dirty="0"/>
              <a:t>본 프로젝트에서 사용할 모바일</a:t>
            </a:r>
            <a:r>
              <a:rPr lang="en-US" altLang="ko-KR" dirty="0"/>
              <a:t> SNS </a:t>
            </a:r>
            <a:r>
              <a:rPr lang="ko-KR" altLang="ko-KR" dirty="0"/>
              <a:t>어플리케이션은 </a:t>
            </a:r>
            <a:r>
              <a:rPr lang="en-US" altLang="ko-KR" dirty="0"/>
              <a:t>3</a:t>
            </a:r>
            <a:r>
              <a:rPr lang="ko-KR" altLang="ko-KR" dirty="0"/>
              <a:t>월 </a:t>
            </a:r>
            <a:r>
              <a:rPr lang="en-US" altLang="ko-KR" dirty="0"/>
              <a:t>2</a:t>
            </a:r>
            <a:r>
              <a:rPr lang="ko-KR" altLang="ko-KR" dirty="0"/>
              <a:t>일자로 업데이트 된 </a:t>
            </a:r>
            <a:r>
              <a:rPr lang="en-US" altLang="ko-KR" dirty="0"/>
              <a:t>2.73v ‘</a:t>
            </a:r>
            <a:r>
              <a:rPr lang="ko-KR" altLang="ko-KR" dirty="0"/>
              <a:t>병무청</a:t>
            </a:r>
            <a:r>
              <a:rPr lang="en-US" altLang="ko-KR" dirty="0" smtClean="0"/>
              <a:t>’</a:t>
            </a:r>
            <a:r>
              <a:rPr lang="ko-KR" altLang="ko-KR" dirty="0" smtClean="0"/>
              <a:t>을 </a:t>
            </a:r>
            <a:r>
              <a:rPr lang="en-US" altLang="ko-KR" dirty="0" smtClean="0"/>
              <a:t>        </a:t>
            </a:r>
            <a:r>
              <a:rPr lang="ko-KR" altLang="ko-KR" dirty="0" smtClean="0"/>
              <a:t>기준으로 </a:t>
            </a:r>
            <a:r>
              <a:rPr lang="ko-KR" altLang="en-US" dirty="0" smtClean="0"/>
              <a:t>제작</a:t>
            </a:r>
            <a:r>
              <a:rPr lang="ko-KR" altLang="ko-KR" dirty="0" smtClean="0"/>
              <a:t>한다</a:t>
            </a:r>
            <a:r>
              <a:rPr lang="en-US" altLang="ko-KR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사용자는 구글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</a:t>
            </a:r>
            <a:r>
              <a:rPr lang="en-US" altLang="ko-KR" dirty="0"/>
              <a:t> </a:t>
            </a:r>
            <a:r>
              <a:rPr lang="ko-KR" altLang="en-US" dirty="0" smtClean="0"/>
              <a:t>계정 혹은 개인 휴대폰 전화 중 하나 이상 소유하고 있는 것으로 가정한다</a:t>
            </a:r>
            <a:r>
              <a:rPr lang="en-US" altLang="ko-KR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테스트를 진행할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내부 기능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은 군지원서비스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정시 모집 지원하기로 한정해서 테스트한다</a:t>
            </a:r>
            <a:r>
              <a:rPr lang="en-US" altLang="ko-KR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4594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실험 방법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4.1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910087" y="1225470"/>
            <a:ext cx="2900422" cy="4985158"/>
            <a:chOff x="910087" y="1225470"/>
            <a:chExt cx="2900422" cy="4985158"/>
          </a:xfrm>
        </p:grpSpPr>
        <p:grpSp>
          <p:nvGrpSpPr>
            <p:cNvPr id="10" name="그룹 9"/>
            <p:cNvGrpSpPr/>
            <p:nvPr/>
          </p:nvGrpSpPr>
          <p:grpSpPr>
            <a:xfrm>
              <a:off x="910087" y="1225470"/>
              <a:ext cx="2900422" cy="4985158"/>
              <a:chOff x="910087" y="1225470"/>
              <a:chExt cx="2900422" cy="4985158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89CF79C-AD5E-4577-B81F-58E49E053794}"/>
                  </a:ext>
                </a:extLst>
              </p:cNvPr>
              <p:cNvSpPr/>
              <p:nvPr/>
            </p:nvSpPr>
            <p:spPr>
              <a:xfrm>
                <a:off x="910087" y="1225470"/>
                <a:ext cx="2900422" cy="498515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dirty="0"/>
                  <a:t>실질적 이용자인 </a:t>
                </a:r>
                <a:r>
                  <a:rPr lang="ko-KR" altLang="ko-KR" dirty="0"/>
                  <a:t>국방의 의무 </a:t>
                </a:r>
                <a:r>
                  <a:rPr lang="ko-KR" altLang="ko-KR" dirty="0" smtClean="0"/>
                  <a:t>대상자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지인들</a:t>
                </a:r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48720F6-F7F8-47EA-9CDE-D66352022F25}"/>
                  </a:ext>
                </a:extLst>
              </p:cNvPr>
              <p:cNvSpPr/>
              <p:nvPr/>
            </p:nvSpPr>
            <p:spPr>
              <a:xfrm>
                <a:off x="910087" y="1225470"/>
                <a:ext cx="2900422" cy="8585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마루 부리 Beta" panose="020B0600000101010101" pitchFamily="50" charset="-127"/>
                  <a:ea typeface="마루 부리 Beta" panose="020B0600000101010101" pitchFamily="50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711D53-44CE-4CCF-97F5-D5FF79ED866B}"/>
                </a:ext>
              </a:extLst>
            </p:cNvPr>
            <p:cNvSpPr txBox="1"/>
            <p:nvPr/>
          </p:nvSpPr>
          <p:spPr>
            <a:xfrm>
              <a:off x="1540834" y="1470074"/>
              <a:ext cx="163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dirty="0"/>
                <a:t>실험 대상자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441256" y="1225470"/>
            <a:ext cx="2900422" cy="4985158"/>
            <a:chOff x="4441256" y="1225470"/>
            <a:chExt cx="2900422" cy="4985158"/>
          </a:xfrm>
        </p:grpSpPr>
        <p:grpSp>
          <p:nvGrpSpPr>
            <p:cNvPr id="16" name="그룹 15"/>
            <p:cNvGrpSpPr/>
            <p:nvPr/>
          </p:nvGrpSpPr>
          <p:grpSpPr>
            <a:xfrm>
              <a:off x="4441256" y="1225470"/>
              <a:ext cx="2900422" cy="4985158"/>
              <a:chOff x="4441256" y="1225470"/>
              <a:chExt cx="2900422" cy="498515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89CF79C-AD5E-4577-B81F-58E49E053794}"/>
                  </a:ext>
                </a:extLst>
              </p:cNvPr>
              <p:cNvSpPr/>
              <p:nvPr/>
            </p:nvSpPr>
            <p:spPr>
              <a:xfrm>
                <a:off x="4441256" y="1225470"/>
                <a:ext cx="2900422" cy="4985158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ko-KR" dirty="0"/>
                  <a:t>수정 전후의 로그인과 내부 기능 사용하는데 걸리는 속도</a:t>
                </a:r>
                <a:r>
                  <a:rPr lang="ko-KR" altLang="en-US" dirty="0"/>
                  <a:t>를 측정함</a:t>
                </a:r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48720F6-F7F8-47EA-9CDE-D66352022F25}"/>
                  </a:ext>
                </a:extLst>
              </p:cNvPr>
              <p:cNvSpPr/>
              <p:nvPr/>
            </p:nvSpPr>
            <p:spPr>
              <a:xfrm>
                <a:off x="4441256" y="1225470"/>
                <a:ext cx="2900422" cy="85854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마루 부리 Beta" panose="020B0600000101010101" pitchFamily="50" charset="-127"/>
                  <a:ea typeface="마루 부리 Beta" panose="020B0600000101010101" pitchFamily="50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11D53-44CE-4CCF-97F5-D5FF79ED866B}"/>
                </a:ext>
              </a:extLst>
            </p:cNvPr>
            <p:cNvSpPr txBox="1"/>
            <p:nvPr/>
          </p:nvSpPr>
          <p:spPr>
            <a:xfrm>
              <a:off x="5072003" y="1470074"/>
              <a:ext cx="163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dirty="0"/>
                <a:t>실험 </a:t>
              </a:r>
              <a:r>
                <a:rPr lang="ko-KR" altLang="en-US" dirty="0" smtClean="0"/>
                <a:t>방법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972425" y="1225470"/>
            <a:ext cx="2900422" cy="4985158"/>
            <a:chOff x="7972425" y="1225470"/>
            <a:chExt cx="2900422" cy="498515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9CF79C-AD5E-4577-B81F-58E49E053794}"/>
                </a:ext>
              </a:extLst>
            </p:cNvPr>
            <p:cNvSpPr/>
            <p:nvPr/>
          </p:nvSpPr>
          <p:spPr>
            <a:xfrm>
              <a:off x="7972425" y="1225470"/>
              <a:ext cx="2900422" cy="498515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ko-KR" dirty="0" err="1"/>
                <a:t>로그인에</a:t>
              </a:r>
              <a:r>
                <a:rPr lang="ko-KR" altLang="ko-KR" dirty="0"/>
                <a:t> 소모되는 시간</a:t>
              </a:r>
              <a:r>
                <a:rPr lang="en-US" altLang="ko-KR" dirty="0"/>
                <a:t>, </a:t>
              </a:r>
              <a:r>
                <a:rPr lang="ko-KR" altLang="ko-KR" dirty="0" smtClean="0"/>
                <a:t>내부 </a:t>
              </a:r>
              <a:r>
                <a:rPr lang="ko-KR" altLang="ko-KR" dirty="0"/>
                <a:t>기능을 사용하는데 걸리는 시간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48720F6-F7F8-47EA-9CDE-D66352022F25}"/>
                </a:ext>
              </a:extLst>
            </p:cNvPr>
            <p:cNvSpPr/>
            <p:nvPr/>
          </p:nvSpPr>
          <p:spPr>
            <a:xfrm>
              <a:off x="7972425" y="1225470"/>
              <a:ext cx="2900422" cy="85854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마루 부리 Beta" panose="020B0600000101010101" pitchFamily="50" charset="-127"/>
                <a:ea typeface="마루 부리 Beta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711D53-44CE-4CCF-97F5-D5FF79ED866B}"/>
                </a:ext>
              </a:extLst>
            </p:cNvPr>
            <p:cNvSpPr txBox="1"/>
            <p:nvPr/>
          </p:nvSpPr>
          <p:spPr>
            <a:xfrm>
              <a:off x="8115300" y="1470074"/>
              <a:ext cx="262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ko-KR" dirty="0"/>
                <a:t>측정 및 평가 척도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2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실험 결과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4.2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3" y="959811"/>
            <a:ext cx="2879639" cy="550545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11" y="959811"/>
            <a:ext cx="341154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실험 결과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4.3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63" y="936996"/>
            <a:ext cx="2759050" cy="5391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36" y="936996"/>
            <a:ext cx="31813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사용자 후기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5.1</a:t>
            </a:r>
            <a:endParaRPr lang="ko-KR" altLang="en-US" sz="1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784838" y="1207886"/>
            <a:ext cx="3757755" cy="4985158"/>
            <a:chOff x="910087" y="1225470"/>
            <a:chExt cx="2900422" cy="4985158"/>
          </a:xfrm>
        </p:grpSpPr>
        <p:grpSp>
          <p:nvGrpSpPr>
            <p:cNvPr id="10" name="그룹 9"/>
            <p:cNvGrpSpPr/>
            <p:nvPr/>
          </p:nvGrpSpPr>
          <p:grpSpPr>
            <a:xfrm>
              <a:off x="910087" y="1225470"/>
              <a:ext cx="2900422" cy="4985158"/>
              <a:chOff x="910087" y="1225470"/>
              <a:chExt cx="2900422" cy="4985158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89CF79C-AD5E-4577-B81F-58E49E053794}"/>
                  </a:ext>
                </a:extLst>
              </p:cNvPr>
              <p:cNvSpPr/>
              <p:nvPr/>
            </p:nvSpPr>
            <p:spPr>
              <a:xfrm>
                <a:off x="910087" y="1225470"/>
                <a:ext cx="2900422" cy="49851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 smtClean="0">
                    <a:solidFill>
                      <a:schemeClr val="bg1"/>
                    </a:solidFill>
                  </a:rPr>
                  <a:t>확실히 이전보다 직관적이다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 smtClean="0">
                    <a:solidFill>
                      <a:schemeClr val="bg1"/>
                    </a:solidFill>
                  </a:rPr>
                  <a:t>속도가 훨씬 빨라졌다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marL="342900" indent="-342900" algn="ctr">
                  <a:buAutoNum type="arabicPeriod"/>
                </a:pP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marL="342900" indent="-342900" algn="ctr">
                  <a:buAutoNum type="arabicPeriod"/>
                </a:pP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48720F6-F7F8-47EA-9CDE-D66352022F25}"/>
                  </a:ext>
                </a:extLst>
              </p:cNvPr>
              <p:cNvSpPr/>
              <p:nvPr/>
            </p:nvSpPr>
            <p:spPr>
              <a:xfrm>
                <a:off x="910087" y="1225470"/>
                <a:ext cx="2900422" cy="8585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마루 부리 Beta" panose="020B0600000101010101" pitchFamily="50" charset="-127"/>
                  <a:ea typeface="마루 부리 Beta" panose="020B0600000101010101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11D53-44CE-4CCF-97F5-D5FF79ED866B}"/>
                </a:ext>
              </a:extLst>
            </p:cNvPr>
            <p:cNvSpPr txBox="1"/>
            <p:nvPr/>
          </p:nvSpPr>
          <p:spPr>
            <a:xfrm>
              <a:off x="1540834" y="1470074"/>
              <a:ext cx="1638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긍정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9CF79C-AD5E-4577-B81F-58E49E053794}"/>
              </a:ext>
            </a:extLst>
          </p:cNvPr>
          <p:cNvSpPr/>
          <p:nvPr/>
        </p:nvSpPr>
        <p:spPr>
          <a:xfrm>
            <a:off x="6380806" y="1207886"/>
            <a:ext cx="3757755" cy="4985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너무 미니멀리즘에 집중해서 메인 화면 외에 기능이 필요할 땐 메뉴에서 한참 찾아보게 만든다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기존의 </a:t>
            </a:r>
            <a:r>
              <a:rPr lang="ko-KR" altLang="en-US" dirty="0" err="1" smtClean="0">
                <a:solidFill>
                  <a:schemeClr val="bg1"/>
                </a:solidFill>
              </a:rPr>
              <a:t>블록체인을</a:t>
            </a:r>
            <a:r>
              <a:rPr lang="ko-KR" altLang="en-US" dirty="0" smtClean="0">
                <a:solidFill>
                  <a:schemeClr val="bg1"/>
                </a:solidFill>
              </a:rPr>
              <a:t> 이용한 방식보다 보안이 취약할 것 같다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8720F6-F7F8-47EA-9CDE-D66352022F25}"/>
              </a:ext>
            </a:extLst>
          </p:cNvPr>
          <p:cNvSpPr/>
          <p:nvPr/>
        </p:nvSpPr>
        <p:spPr>
          <a:xfrm>
            <a:off x="6380806" y="1207886"/>
            <a:ext cx="3757755" cy="858540"/>
          </a:xfrm>
          <a:prstGeom prst="rect">
            <a:avLst/>
          </a:prstGeom>
          <a:solidFill>
            <a:srgbClr val="FF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부정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83324" y="2967335"/>
            <a:ext cx="482536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7200" b="1" spc="-15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7200" b="1" spc="-150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7200" b="1" cap="none" spc="0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0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616437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45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병무청 어플리케이션의 평가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1.1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114857"/>
            <a:ext cx="6391275" cy="1857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3107026"/>
            <a:ext cx="6372225" cy="1438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4680095"/>
            <a:ext cx="6229350" cy="1257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494" y="878359"/>
            <a:ext cx="6324600" cy="1447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344" y="2473613"/>
            <a:ext cx="6381750" cy="1266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494" y="3921413"/>
            <a:ext cx="6324600" cy="1247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5544" y="5332557"/>
            <a:ext cx="63055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616437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26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인터페이스의 현황 및 문제점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(1)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2.1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05" y="1068820"/>
            <a:ext cx="3255512" cy="53912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31" y="1468918"/>
            <a:ext cx="4162425" cy="459105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759200" y="1431636"/>
            <a:ext cx="3897745" cy="1791855"/>
            <a:chOff x="3759200" y="1431636"/>
            <a:chExt cx="3897745" cy="1791855"/>
          </a:xfrm>
        </p:grpSpPr>
        <p:sp>
          <p:nvSpPr>
            <p:cNvPr id="15" name="직사각형 14"/>
            <p:cNvSpPr/>
            <p:nvPr/>
          </p:nvSpPr>
          <p:spPr>
            <a:xfrm>
              <a:off x="4913745" y="1431636"/>
              <a:ext cx="2743200" cy="157941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사용되지 않는 추세의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공동 인증서</a:t>
              </a:r>
              <a:endParaRPr lang="ko-KR" altLang="en-US" dirty="0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3759200" y="2401455"/>
              <a:ext cx="1200607" cy="822036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4913745" y="3699126"/>
            <a:ext cx="2743200" cy="181989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간편 인증은 충분히      수고스럽다 </a:t>
            </a:r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+</a:t>
            </a:r>
            <a:r>
              <a:rPr lang="ko-KR" altLang="en-US" sz="1600" dirty="0" smtClean="0"/>
              <a:t>잠깐이라도 바탕화면으로 이동하면 다시 인증 요구함</a:t>
            </a:r>
            <a:endParaRPr lang="en-US" altLang="ko-KR" sz="1600" dirty="0" smtClean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7499927" y="3364345"/>
            <a:ext cx="877455" cy="635000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6164377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26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인터페이스의 현황 및 문제점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(1)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.2</a:t>
            </a:r>
            <a:endParaRPr lang="ko-KR" altLang="en-US" sz="14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726635" y="1003773"/>
            <a:ext cx="2749854" cy="5391246"/>
            <a:chOff x="3726635" y="1003773"/>
            <a:chExt cx="2749854" cy="539124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6635" y="1003773"/>
              <a:ext cx="2749854" cy="5391246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4484254" y="3560618"/>
              <a:ext cx="1066801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720000" y="1003773"/>
            <a:ext cx="2775375" cy="5391246"/>
            <a:chOff x="720000" y="1003773"/>
            <a:chExt cx="2775375" cy="539124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00" y="1003773"/>
              <a:ext cx="2775375" cy="5391246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1616363" y="2567709"/>
              <a:ext cx="794327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840343" y="1274618"/>
              <a:ext cx="727366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567709" y="1003773"/>
            <a:ext cx="8842486" cy="2980877"/>
            <a:chOff x="2641600" y="1009232"/>
            <a:chExt cx="8842486" cy="2980877"/>
          </a:xfrm>
        </p:grpSpPr>
        <p:cxnSp>
          <p:nvCxnSpPr>
            <p:cNvPr id="25" name="직선 화살표 연결선 24"/>
            <p:cNvCxnSpPr/>
            <p:nvPr/>
          </p:nvCxnSpPr>
          <p:spPr>
            <a:xfrm flipH="1" flipV="1">
              <a:off x="2641600" y="1200727"/>
              <a:ext cx="4849092" cy="277092"/>
            </a:xfrm>
            <a:prstGeom prst="straightConnector1">
              <a:avLst/>
            </a:prstGeom>
            <a:ln w="412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2641600" y="1630219"/>
              <a:ext cx="5001492" cy="840740"/>
            </a:xfrm>
            <a:prstGeom prst="straightConnector1">
              <a:avLst/>
            </a:prstGeom>
            <a:ln w="412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>
              <a:off x="5551055" y="1630219"/>
              <a:ext cx="2092038" cy="1833417"/>
            </a:xfrm>
            <a:prstGeom prst="straightConnector1">
              <a:avLst/>
            </a:prstGeom>
            <a:ln w="412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884377" y="1009232"/>
              <a:ext cx="4599709" cy="298087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ko-KR" sz="2000" dirty="0"/>
                <a:t>병무청 홈페이지의 업무를 </a:t>
              </a:r>
              <a:r>
                <a:rPr lang="ko-KR" altLang="ko-KR" sz="2000" dirty="0" smtClean="0"/>
                <a:t>휴대폰으로 </a:t>
              </a:r>
              <a:endParaRPr lang="en-US" altLang="ko-KR" sz="2000" dirty="0" smtClean="0"/>
            </a:p>
            <a:p>
              <a:pPr algn="ctr"/>
              <a:r>
                <a:rPr lang="ko-KR" altLang="ko-KR" sz="2000" dirty="0" smtClean="0"/>
                <a:t>꾸준히 </a:t>
              </a:r>
              <a:r>
                <a:rPr lang="ko-KR" altLang="ko-KR" sz="2000" dirty="0"/>
                <a:t>이용하기 위해선 </a:t>
              </a:r>
              <a:r>
                <a:rPr lang="ko-KR" altLang="ko-KR" sz="2000" dirty="0" smtClean="0"/>
                <a:t>무려 </a:t>
              </a:r>
              <a:r>
                <a:rPr lang="en-US" altLang="ko-KR" sz="2000" b="1" dirty="0" smtClean="0">
                  <a:solidFill>
                    <a:srgbClr val="FF0000"/>
                  </a:solidFill>
                </a:rPr>
                <a:t>3</a:t>
              </a:r>
              <a:r>
                <a:rPr lang="ko-KR" altLang="ko-KR" sz="2000" b="1" dirty="0" smtClean="0">
                  <a:solidFill>
                    <a:srgbClr val="FF0000"/>
                  </a:solidFill>
                </a:rPr>
                <a:t>개</a:t>
              </a:r>
              <a:r>
                <a:rPr lang="ko-KR" altLang="ko-KR" sz="2000" dirty="0" smtClean="0"/>
                <a:t>의</a:t>
              </a:r>
              <a:r>
                <a:rPr lang="ko-KR" altLang="ko-KR" sz="2000" b="1" dirty="0" smtClean="0"/>
                <a:t> </a:t>
              </a:r>
              <a:endParaRPr lang="en-US" altLang="ko-KR" sz="2000" b="1" dirty="0" smtClean="0"/>
            </a:p>
            <a:p>
              <a:pPr algn="ctr"/>
              <a:r>
                <a:rPr lang="ko-KR" altLang="ko-KR" sz="2000" dirty="0" smtClean="0"/>
                <a:t>어플리케이션이</a:t>
              </a:r>
              <a:r>
                <a:rPr lang="en-US" altLang="ko-KR" sz="2000" dirty="0" smtClean="0"/>
                <a:t> </a:t>
              </a:r>
              <a:r>
                <a:rPr lang="ko-KR" altLang="en-US" sz="2000" dirty="0" smtClean="0"/>
                <a:t>필요함</a:t>
              </a:r>
              <a:endParaRPr lang="en-US" altLang="ko-KR" sz="2000" dirty="0" smtClean="0"/>
            </a:p>
            <a:p>
              <a:pPr algn="ctr"/>
              <a:endParaRPr lang="en-US" altLang="ko-KR" sz="2000" dirty="0"/>
            </a:p>
            <a:p>
              <a:pPr algn="ctr"/>
              <a:r>
                <a:rPr lang="ko-KR" altLang="en-US" sz="2000" dirty="0" smtClean="0"/>
                <a:t>간편 인증과 마찬가지로 종료 후 바로 다시 접속 해도 </a:t>
              </a:r>
              <a:r>
                <a:rPr lang="ko-KR" altLang="en-US" sz="2000" dirty="0" err="1" smtClean="0"/>
                <a:t>재인증을</a:t>
              </a:r>
              <a:r>
                <a:rPr lang="ko-KR" altLang="en-US" sz="2000" dirty="0" smtClean="0"/>
                <a:t> 요구하는 점이 많은 사람의 불만을 야기시킨다</a:t>
              </a:r>
              <a:endParaRPr lang="en-US" altLang="ko-KR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5026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65" y="1003773"/>
            <a:ext cx="2604953" cy="511903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626966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26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인터페이스의 현황 및 문제점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2.3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49" y="990329"/>
            <a:ext cx="2650974" cy="5132478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7247977" y="3807069"/>
            <a:ext cx="1967044" cy="2161237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3026130" y="4053833"/>
            <a:ext cx="3649879" cy="1850513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5029200" y="2505808"/>
            <a:ext cx="1881554" cy="1301261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750170" y="2805344"/>
            <a:ext cx="286646" cy="3099001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0" y="990329"/>
            <a:ext cx="2634740" cy="51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6269665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6269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기존 인터페이스의 현황 및 문제점 </a:t>
            </a:r>
            <a:r>
              <a:rPr lang="en-US" altLang="ko-KR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(2)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2.4</a:t>
            </a:r>
            <a:endParaRPr lang="ko-KR" altLang="en-US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5062409" y="982669"/>
            <a:ext cx="5006109" cy="2667000"/>
            <a:chOff x="6613236" y="1003773"/>
            <a:chExt cx="5006109" cy="2667000"/>
          </a:xfrm>
        </p:grpSpPr>
        <p:sp>
          <p:nvSpPr>
            <p:cNvPr id="26" name="직사각형 25"/>
            <p:cNvSpPr/>
            <p:nvPr/>
          </p:nvSpPr>
          <p:spPr>
            <a:xfrm>
              <a:off x="8395854" y="1003773"/>
              <a:ext cx="3223491" cy="2667000"/>
            </a:xfrm>
            <a:prstGeom prst="rect">
              <a:avLst/>
            </a:prstGeom>
            <a:solidFill>
              <a:srgbClr val="08C2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앱 자체에서 기능을 지원하지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않아서 </a:t>
              </a:r>
              <a:r>
                <a:rPr lang="ko-KR" altLang="en-US" dirty="0" err="1" smtClean="0"/>
                <a:t>웹페이지로</a:t>
              </a:r>
              <a:r>
                <a:rPr lang="ko-KR" altLang="en-US" dirty="0" smtClean="0"/>
                <a:t> 이동시킴</a:t>
              </a:r>
              <a:endParaRPr lang="en-US" altLang="ko-KR" dirty="0" smtClean="0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 flipV="1">
              <a:off x="6613236" y="1366982"/>
              <a:ext cx="1985819" cy="397163"/>
            </a:xfrm>
            <a:prstGeom prst="straightConnector1">
              <a:avLst/>
            </a:prstGeom>
            <a:ln w="63500">
              <a:solidFill>
                <a:srgbClr val="08C2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포인트가 16개인 별 31"/>
          <p:cNvSpPr/>
          <p:nvPr/>
        </p:nvSpPr>
        <p:spPr>
          <a:xfrm>
            <a:off x="5284649" y="3467538"/>
            <a:ext cx="6188363" cy="2937163"/>
          </a:xfrm>
          <a:prstGeom prst="star16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en-US" altLang="ko-KR" dirty="0" smtClean="0"/>
              <a:t>00MB</a:t>
            </a:r>
            <a:r>
              <a:rPr lang="ko-KR" altLang="en-US" dirty="0"/>
              <a:t>나 되는 무거운 용량</a:t>
            </a:r>
            <a:endParaRPr lang="en-US" altLang="ko-KR" dirty="0"/>
          </a:p>
          <a:p>
            <a:pPr algn="ctr"/>
            <a:r>
              <a:rPr lang="ko-KR" altLang="en-US" dirty="0"/>
              <a:t>번거로운 로그인 방식들</a:t>
            </a:r>
            <a:endParaRPr lang="en-US" altLang="ko-KR" dirty="0"/>
          </a:p>
          <a:p>
            <a:pPr algn="ctr"/>
            <a:r>
              <a:rPr lang="ko-KR" altLang="en-US" dirty="0"/>
              <a:t>지원하는 기능 거의 없음 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-&gt; </a:t>
            </a:r>
            <a:r>
              <a:rPr lang="ko-KR" altLang="en-US" b="1" dirty="0"/>
              <a:t>사용하는게 더 </a:t>
            </a:r>
            <a:r>
              <a:rPr lang="ko-KR" altLang="en-US" b="1" dirty="0" smtClean="0"/>
              <a:t>불편한 모순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2" y="992444"/>
            <a:ext cx="4318338" cy="84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2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해결 방안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2.5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38" y="407146"/>
            <a:ext cx="3576175" cy="6119716"/>
          </a:xfrm>
          <a:prstGeom prst="rect">
            <a:avLst/>
          </a:prstGeom>
        </p:spPr>
      </p:pic>
      <p:sp>
        <p:nvSpPr>
          <p:cNvPr id="6" name="실행 단추: 앞으로 또는 다음 5">
            <a:hlinkClick r:id="rId3" highlightClick="1"/>
          </p:cNvPr>
          <p:cNvSpPr/>
          <p:nvPr/>
        </p:nvSpPr>
        <p:spPr>
          <a:xfrm>
            <a:off x="10298097" y="5257356"/>
            <a:ext cx="1376039" cy="1269506"/>
          </a:xfrm>
          <a:prstGeom prst="actionButtonForwardNex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297" y="407146"/>
            <a:ext cx="31146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해결 방안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2.6</a:t>
            </a:r>
            <a:endParaRPr lang="ko-KR" altLang="en-US" sz="1400" dirty="0"/>
          </a:p>
        </p:txBody>
      </p:sp>
      <p:sp>
        <p:nvSpPr>
          <p:cNvPr id="6" name="실행 단추: 앞으로 또는 다음 5">
            <a:hlinkClick r:id="rId2" highlightClick="1"/>
          </p:cNvPr>
          <p:cNvSpPr/>
          <p:nvPr/>
        </p:nvSpPr>
        <p:spPr>
          <a:xfrm>
            <a:off x="10298097" y="5257356"/>
            <a:ext cx="1376039" cy="1269506"/>
          </a:xfrm>
          <a:prstGeom prst="actionButtonForwardNex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1" y="1371234"/>
            <a:ext cx="4743344" cy="48203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61" y="1371234"/>
            <a:ext cx="3596330" cy="482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397D722-9647-44F6-9BBA-D30F83D99481}"/>
              </a:ext>
            </a:extLst>
          </p:cNvPr>
          <p:cNvCxnSpPr>
            <a:cxnSpLocks/>
          </p:cNvCxnSpPr>
          <p:nvPr/>
        </p:nvCxnSpPr>
        <p:spPr>
          <a:xfrm>
            <a:off x="0" y="743564"/>
            <a:ext cx="7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D0A575A-1CFC-4D2D-916E-136D25EB6AEA}"/>
              </a:ext>
            </a:extLst>
          </p:cNvPr>
          <p:cNvCxnSpPr/>
          <p:nvPr/>
        </p:nvCxnSpPr>
        <p:spPr>
          <a:xfrm>
            <a:off x="720000" y="743564"/>
            <a:ext cx="1704313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F1E19C-7F1C-4385-A3ED-40E27E1A2114}"/>
              </a:ext>
            </a:extLst>
          </p:cNvPr>
          <p:cNvSpPr txBox="1"/>
          <p:nvPr/>
        </p:nvSpPr>
        <p:spPr>
          <a:xfrm>
            <a:off x="720000" y="101148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해결 방안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C289C-E8EC-4403-B2F9-43B99D8FE940}"/>
              </a:ext>
            </a:extLst>
          </p:cNvPr>
          <p:cNvSpPr txBox="1"/>
          <p:nvPr/>
        </p:nvSpPr>
        <p:spPr>
          <a:xfrm>
            <a:off x="40903" y="175579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2.7</a:t>
            </a:r>
            <a:endParaRPr lang="ko-KR" altLang="en-US" sz="1400" dirty="0"/>
          </a:p>
        </p:txBody>
      </p:sp>
      <p:sp>
        <p:nvSpPr>
          <p:cNvPr id="6" name="실행 단추: 앞으로 또는 다음 5">
            <a:hlinkClick r:id="rId2" highlightClick="1"/>
          </p:cNvPr>
          <p:cNvSpPr/>
          <p:nvPr/>
        </p:nvSpPr>
        <p:spPr>
          <a:xfrm>
            <a:off x="10298097" y="5257356"/>
            <a:ext cx="1376039" cy="1269506"/>
          </a:xfrm>
          <a:prstGeom prst="actionButtonForwardNex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113" y="1224859"/>
            <a:ext cx="3375149" cy="4688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40" y="1224859"/>
            <a:ext cx="4171950" cy="46672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55" y="884576"/>
            <a:ext cx="11028540" cy="9601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55" y="2101676"/>
            <a:ext cx="11078181" cy="125220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8792308" y="3191608"/>
            <a:ext cx="509954" cy="10990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0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사용자 지정 4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돋움"/>
        <a:ea typeface="휴먼둥근헤드라인"/>
        <a:cs typeface=""/>
      </a:majorFont>
      <a:minorFont>
        <a:latin typeface="돋움"/>
        <a:ea typeface="돋움"/>
        <a:cs typeface="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줄무늬</Template>
  <TotalTime>1853</TotalTime>
  <Words>266</Words>
  <Application>Microsoft Office PowerPoint</Application>
  <PresentationFormat>와이드스크린</PresentationFormat>
  <Paragraphs>69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HY견고딕</vt:lpstr>
      <vt:lpstr>HY헤드라인M</vt:lpstr>
      <vt:lpstr>돋움</vt:lpstr>
      <vt:lpstr>마루 부리 Beta</vt:lpstr>
      <vt:lpstr>맑은 고딕</vt:lpstr>
      <vt:lpstr>휴먼둥근헤드라인</vt:lpstr>
      <vt:lpstr>Arial</vt:lpstr>
      <vt:lpstr>Wingdings</vt:lpstr>
      <vt:lpstr>줄무늬</vt:lpstr>
      <vt:lpstr> 인간 컴퓨터 상호작용 기말 pROJECT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찬호</dc:creator>
  <cp:lastModifiedBy>찬호</cp:lastModifiedBy>
  <cp:revision>93</cp:revision>
  <dcterms:created xsi:type="dcterms:W3CDTF">2022-03-26T01:38:24Z</dcterms:created>
  <dcterms:modified xsi:type="dcterms:W3CDTF">2022-06-13T06:55:50Z</dcterms:modified>
</cp:coreProperties>
</file>